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9" r:id="rId6"/>
    <p:sldId id="260" r:id="rId7"/>
    <p:sldId id="261" r:id="rId8"/>
    <p:sldId id="280" r:id="rId9"/>
    <p:sldId id="282" r:id="rId10"/>
    <p:sldId id="266" r:id="rId11"/>
    <p:sldId id="284" r:id="rId12"/>
    <p:sldId id="283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</a:t>
            </a:r>
            <a:r>
              <a:rPr lang="en-US" smtClean="0"/>
              <a:t>1_3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/>
              <a:t>THE MECHANICS OF THE 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 </a:t>
            </a:r>
            <a:r>
              <a:rPr lang="en-US" dirty="0" err="1" smtClean="0"/>
              <a:t>rafid</a:t>
            </a:r>
            <a:r>
              <a:rPr lang="en-US" dirty="0" smtClean="0"/>
              <a:t> </a:t>
            </a:r>
            <a:r>
              <a:rPr lang="en-US" dirty="0" err="1" smtClean="0"/>
              <a:t>albadr</a:t>
            </a:r>
            <a:r>
              <a:rPr lang="en-US" dirty="0" smtClean="0"/>
              <a:t> 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5" y="1443318"/>
            <a:ext cx="5568285" cy="4329685"/>
          </a:xfrm>
        </p:spPr>
        <p:txBody>
          <a:bodyPr>
            <a:normAutofit/>
          </a:bodyPr>
          <a:lstStyle/>
          <a:p>
            <a:pPr algn="just" rtl="0"/>
            <a:r>
              <a:rPr lang="en-US" sz="2400" b="1" dirty="0" err="1" smtClean="0"/>
              <a:t>Defin</a:t>
            </a:r>
            <a:r>
              <a:rPr lang="en-US" sz="2400" b="1" dirty="0" smtClean="0"/>
              <a:t> </a:t>
            </a:r>
          </a:p>
          <a:p>
            <a:pPr marL="0" indent="0" algn="just" rtl="0">
              <a:buNone/>
            </a:pPr>
            <a:r>
              <a:rPr lang="en-US" sz="2400" dirty="0" smtClean="0"/>
              <a:t>     When </a:t>
            </a:r>
            <a:r>
              <a:rPr lang="en-US" sz="2400" dirty="0"/>
              <a:t>two surfaces are in contact, their irregularities intermesh, and as a result there is a resistance to the sliding or moving of one surface on the other. </a:t>
            </a:r>
            <a:endParaRPr lang="en-US" sz="2400" dirty="0" smtClean="0"/>
          </a:p>
          <a:p>
            <a:pPr algn="just" rtl="0"/>
            <a:r>
              <a:rPr lang="en-US" sz="2400" dirty="0" smtClean="0"/>
              <a:t>frictional </a:t>
            </a:r>
            <a:r>
              <a:rPr lang="en-US" sz="2400" dirty="0"/>
              <a:t>force depends </a:t>
            </a:r>
            <a:endParaRPr lang="en-US" sz="2400" dirty="0" smtClean="0"/>
          </a:p>
          <a:p>
            <a:pPr algn="just" rtl="0"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 smtClean="0"/>
              <a:t>Force</a:t>
            </a:r>
            <a:r>
              <a:rPr lang="en-US" sz="2400" dirty="0" smtClean="0"/>
              <a:t> </a:t>
            </a:r>
          </a:p>
          <a:p>
            <a:pPr algn="just" rtl="0"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 smtClean="0"/>
              <a:t>Nature </a:t>
            </a:r>
            <a:r>
              <a:rPr lang="en-US" sz="2400" b="1" dirty="0"/>
              <a:t>of the </a:t>
            </a:r>
            <a:r>
              <a:rPr lang="en-US" sz="2400" b="1" dirty="0" smtClean="0"/>
              <a:t>surfaces</a:t>
            </a:r>
          </a:p>
          <a:p>
            <a:pPr marL="0" indent="0" algn="just" rtl="0">
              <a:buSzPct val="100000"/>
              <a:buNone/>
            </a:pP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06" y="1266394"/>
            <a:ext cx="5936410" cy="450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64025" y="5642669"/>
            <a:ext cx="5568285" cy="621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 rtl="0"/>
            <a:r>
              <a:rPr lang="en-US" smtClean="0"/>
              <a:t>frictional force does not depend on the </a:t>
            </a:r>
            <a:r>
              <a:rPr lang="en-US" b="1" smtClean="0"/>
              <a:t>size of the contact area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82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89" y="243168"/>
            <a:ext cx="9404723" cy="1400530"/>
          </a:xfrm>
        </p:spPr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صورة 1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779" y="2409314"/>
            <a:ext cx="4727836" cy="24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0580" y="854839"/>
                <a:ext cx="6672057" cy="2343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The frictional force </a:t>
                </a:r>
                <a:r>
                  <a:rPr lang="en-US" sz="2400" b="1" i="1" dirty="0" err="1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F</a:t>
                </a:r>
                <a:r>
                  <a:rPr lang="en-US" sz="2400" b="1" i="1" baseline="-25000" dirty="0" err="1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is given </a:t>
                </a:r>
                <a:r>
                  <a:rPr lang="en-US" sz="2400" dirty="0" smtClean="0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by</a:t>
                </a:r>
              </a:p>
              <a:p>
                <a:pPr indent="180340" algn="just">
                  <a:spcAft>
                    <a:spcPts val="0"/>
                  </a:spcAft>
                </a:pPr>
                <a:endParaRPr lang="en-US" sz="2400" dirty="0" smtClean="0">
                  <a:latin typeface="Times New Roman" panose="02020603050405020304" pitchFamily="18" charset="0"/>
                  <a:ea typeface="CMR10"/>
                  <a:cs typeface="Times New Roman" panose="02020603050405020304" pitchFamily="18" charset="0"/>
                </a:endParaRPr>
              </a:p>
              <a:p>
                <a:pPr indent="18034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𝝁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ffectLst/>
                  <a:latin typeface="Times New Roman" panose="02020603050405020304" pitchFamily="18" charset="0"/>
                  <a:ea typeface="CMR10"/>
                  <a:cs typeface="Times New Roman" panose="02020603050405020304" pitchFamily="18" charset="0"/>
                </a:endParaRPr>
              </a:p>
              <a:p>
                <a:pPr indent="180340" algn="just"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CMR10"/>
                  <a:cs typeface="Times New Roman" panose="02020603050405020304" pitchFamily="18" charset="0"/>
                </a:endParaRPr>
              </a:p>
              <a:p>
                <a:pPr indent="180340" algn="just">
                  <a:spcAft>
                    <a:spcPts val="0"/>
                  </a:spcAft>
                </a:pP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µ is the coefficient of fraction between the two surface.</a:t>
                </a:r>
                <a:endParaRPr lang="en-US" sz="2400" dirty="0">
                  <a:effectLst/>
                  <a:latin typeface="Times New Roman" panose="02020603050405020304" pitchFamily="18" charset="0"/>
                  <a:ea typeface="CMR1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0" y="854839"/>
                <a:ext cx="6672057" cy="2343334"/>
              </a:xfrm>
              <a:prstGeom prst="rect">
                <a:avLst/>
              </a:prstGeom>
              <a:blipFill rotWithShape="0">
                <a:blip r:embed="rId3"/>
                <a:stretch>
                  <a:fillRect l="-1463" t="-2078" r="-1371" b="-49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21345"/>
              </p:ext>
            </p:extLst>
          </p:nvPr>
        </p:nvGraphicFramePr>
        <p:xfrm>
          <a:off x="410740" y="1515451"/>
          <a:ext cx="6074466" cy="3616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1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Surfaces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μ</a:t>
                      </a:r>
                      <a:r>
                        <a:rPr lang="en-US" sz="1400" baseline="-25000" dirty="0" err="1">
                          <a:effectLst/>
                        </a:rPr>
                        <a:t>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μ</a:t>
                      </a:r>
                      <a:r>
                        <a:rPr lang="en-US" sz="1400" baseline="-25000" dirty="0" err="1">
                          <a:effectLst/>
                        </a:rPr>
                        <a:t>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14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Leather on oak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14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Rubber on dry concrete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14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Steel on 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14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Dry bone on bone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14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Bone on joint, lubricated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026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 joints (lubricated with synovial fluid)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MR1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70" y="1510260"/>
            <a:ext cx="5205587" cy="362000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4896" y="839836"/>
            <a:ext cx="78136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MR10"/>
                <a:cs typeface="+mj-cs"/>
              </a:rPr>
              <a:t>TABLE Coefficients of Friction, Static 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MR10"/>
                <a:cs typeface="+mj-cs"/>
              </a:rPr>
              <a:t>μs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MR10"/>
                <a:cs typeface="+mj-cs"/>
              </a:rPr>
              <a:t>) and Kinetic 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MR10"/>
                <a:cs typeface="+mj-cs"/>
              </a:rPr>
              <a:t>μk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MR10"/>
                <a:cs typeface="+mj-cs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+mj-cs"/>
            </a:endParaRPr>
          </a:p>
          <a:p>
            <a:pPr marL="0" marR="0" lvl="0" indent="18097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coefficient of fraction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46111" y="1478680"/>
            <a:ext cx="7199763" cy="161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 rtl="0"/>
            <a:r>
              <a:rPr lang="en-US" dirty="0" smtClean="0"/>
              <a:t>The coefficient of fraction in bone joints is usually much lower than the engineering type material.</a:t>
            </a:r>
          </a:p>
          <a:p>
            <a:pPr algn="l" rtl="0"/>
            <a:r>
              <a:rPr lang="en-US" dirty="0" smtClean="0"/>
              <a:t>Synovial fluid in the joint is involved in the lubrication.</a:t>
            </a:r>
          </a:p>
          <a:p>
            <a:pPr algn="l" rtl="0"/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9634" y="2636621"/>
            <a:ext cx="10531406" cy="3941599"/>
          </a:xfrm>
        </p:spPr>
        <p:txBody>
          <a:bodyPr>
            <a:normAutofit fontScale="25000" lnSpcReduction="20000"/>
          </a:bodyPr>
          <a:lstStyle/>
          <a:p>
            <a:pPr algn="just" rtl="0">
              <a:lnSpc>
                <a:spcPct val="170000"/>
              </a:lnSpc>
            </a:pPr>
            <a:r>
              <a:rPr lang="en-US" sz="8000" dirty="0"/>
              <a:t>An example of the importance of friction in dentistry lies in the concept of roughening the surface of a dental implant to reduce motion between the implant and adjacent tissue. It is perceived that a rough surface and resultant less motion will provide for better </a:t>
            </a:r>
            <a:r>
              <a:rPr lang="en-US" sz="8000" dirty="0" err="1"/>
              <a:t>osseointegration</a:t>
            </a:r>
            <a:r>
              <a:rPr lang="en-US" sz="8000" dirty="0"/>
              <a:t>. Friction is also important in sliding mechanics used in the orthodontic movement of teeth. The saliva we add when we chew food acts as a lubricant. If you swallow a piece of dry toast you become painfully aware of this lack of lubricant.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30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35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Example: 1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Acceleration </a:t>
            </a:r>
            <a:r>
              <a:rPr lang="en-US" sz="2800" b="1" dirty="0">
                <a:solidFill>
                  <a:srgbClr val="FFFF00"/>
                </a:solidFill>
              </a:rPr>
              <a:t>a can be caused by leg muscle force F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9230" y="1897587"/>
                <a:ext cx="7318896" cy="4195481"/>
              </a:xfrm>
            </p:spPr>
            <p:txBody>
              <a:bodyPr>
                <a:normAutofit lnSpcReduction="10000"/>
              </a:bodyPr>
              <a:lstStyle/>
              <a:p>
                <a:pPr lvl="1" algn="l" rtl="0"/>
                <a:r>
                  <a:rPr lang="en-US" sz="2400" b="1" dirty="0" smtClean="0">
                    <a:solidFill>
                      <a:srgbClr val="00B0F0"/>
                    </a:solidFill>
                  </a:rPr>
                  <a:t>Deceleration </a:t>
                </a:r>
                <a:r>
                  <a:rPr lang="en-US" sz="2400" dirty="0" smtClean="0"/>
                  <a:t>can be caused by friction, muscle force or external forces </a:t>
                </a:r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For </a:t>
                </a:r>
                <a:r>
                  <a:rPr lang="en-US" dirty="0"/>
                  <a:t>a walker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</a:t>
                </a:r>
                <a:r>
                  <a:rPr lang="en-US" dirty="0"/>
                  <a:t> W </a:t>
                </a:r>
                <a:r>
                  <a:rPr lang="en-US" dirty="0">
                    <a:sym typeface="Symbol" panose="05050102010706020507" pitchFamily="18" charset="2"/>
                  </a:rPr>
                  <a:t></a:t>
                </a:r>
                <a:r>
                  <a:rPr lang="en-US" dirty="0"/>
                  <a:t> 800 N (m=82kg):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     Friction </a:t>
                </a:r>
                <a:r>
                  <a:rPr lang="en-US" dirty="0"/>
                  <a:t>force: </a:t>
                </a:r>
                <a:endParaRPr lang="en-US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 rtl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                          </a:t>
                </a:r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f</a:t>
                </a:r>
                <a:r>
                  <a:rPr lang="en-US" i="1" dirty="0" smtClean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</a:t>
                </a:r>
                <a:r>
                  <a:rPr lang="en-US" dirty="0"/>
                  <a:t> 640 N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Deceleration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sz="4000" dirty="0">
                  <a:cs typeface="Arial" charset="0"/>
                </a:endParaRPr>
              </a:p>
              <a:p>
                <a:pPr lvl="1" algn="l" rtl="0"/>
                <a:endParaRPr 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9230" y="1897587"/>
                <a:ext cx="7318896" cy="4195481"/>
              </a:xfrm>
              <a:blipFill rotWithShape="0">
                <a:blip r:embed="rId2"/>
                <a:stretch>
                  <a:fillRect t="-20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657" y="1897587"/>
            <a:ext cx="4580236" cy="3179379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2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81" y="0"/>
            <a:ext cx="9404723" cy="1400530"/>
          </a:xfrm>
        </p:spPr>
        <p:txBody>
          <a:bodyPr/>
          <a:lstStyle/>
          <a:p>
            <a:pPr lvl="0" rtl="0"/>
            <a:r>
              <a:rPr lang="en-US" sz="3200" b="1" dirty="0" smtClean="0">
                <a:solidFill>
                  <a:srgbClr val="FFFF00"/>
                </a:solidFill>
              </a:rPr>
              <a:t>Example 2: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Standing at an Incline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7" y="1058023"/>
                <a:ext cx="6318914" cy="4195481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1800" dirty="0" smtClean="0"/>
                  <a:t>The </a:t>
                </a:r>
                <a:r>
                  <a:rPr lang="en-US" sz="1800" dirty="0"/>
                  <a:t>force </a:t>
                </a:r>
                <a:r>
                  <a:rPr lang="en-US" sz="1800" i="1" dirty="0" err="1"/>
                  <a:t>F</a:t>
                </a:r>
                <a:r>
                  <a:rPr lang="en-US" sz="1800" i="1" baseline="-25000" dirty="0" err="1"/>
                  <a:t>n</a:t>
                </a:r>
                <a:r>
                  <a:rPr lang="en-US" sz="1800" i="1" dirty="0"/>
                  <a:t> </a:t>
                </a:r>
                <a:r>
                  <a:rPr lang="en-US" sz="1800" dirty="0"/>
                  <a:t>normal to the inclined surface 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  <a:p>
                <a:pPr algn="l" rtl="0"/>
                <a:r>
                  <a:rPr lang="en-US" sz="1800" dirty="0"/>
                  <a:t>The static frictional force </a:t>
                </a:r>
                <a:r>
                  <a:rPr lang="en-US" sz="1800" i="1" dirty="0" err="1"/>
                  <a:t>F</a:t>
                </a:r>
                <a:r>
                  <a:rPr lang="en-US" sz="1800" i="1" baseline="-25000" dirty="0" err="1"/>
                  <a:t>f</a:t>
                </a:r>
                <a:r>
                  <a:rPr lang="en-US" sz="1800" i="1" dirty="0"/>
                  <a:t>  </a:t>
                </a:r>
                <a:r>
                  <a:rPr lang="en-US" sz="1800" dirty="0"/>
                  <a:t>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  <a:p>
                <a:pPr algn="l" rtl="0"/>
                <a:r>
                  <a:rPr lang="en-US" sz="1800" dirty="0"/>
                  <a:t>The force parallel to the surface </a:t>
                </a:r>
                <a:r>
                  <a:rPr lang="en-US" sz="1800" i="1" dirty="0" err="1"/>
                  <a:t>F</a:t>
                </a:r>
                <a:r>
                  <a:rPr lang="en-US" sz="1800" i="1" baseline="-25000" dirty="0" err="1"/>
                  <a:t>p</a:t>
                </a:r>
                <a:r>
                  <a:rPr lang="en-US" sz="1800" dirty="0"/>
                  <a:t>, which tends to cause the sliding, 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  <a:p>
                <a:pPr algn="l" rtl="0"/>
                <a:r>
                  <a:rPr lang="en-US" sz="1800" dirty="0"/>
                  <a:t>The person will slide when the force </a:t>
                </a:r>
                <a:r>
                  <a:rPr lang="en-US" sz="1800" i="1" dirty="0" err="1"/>
                  <a:t>Fp</a:t>
                </a:r>
                <a:r>
                  <a:rPr lang="en-US" sz="1800" i="1" dirty="0"/>
                  <a:t> </a:t>
                </a:r>
                <a:r>
                  <a:rPr lang="en-US" sz="1800" dirty="0"/>
                  <a:t>is greater than the frictional force </a:t>
                </a:r>
                <a:r>
                  <a:rPr lang="en-US" sz="1800" i="1" dirty="0" err="1"/>
                  <a:t>Ff</a:t>
                </a:r>
                <a:r>
                  <a:rPr lang="en-US" sz="1800" i="1" dirty="0"/>
                  <a:t> </a:t>
                </a:r>
                <a:r>
                  <a:rPr lang="en-US" sz="1800" dirty="0"/>
                  <a:t>; that is, </a:t>
                </a:r>
                <a:r>
                  <a:rPr lang="en-US" sz="1800" i="1" dirty="0" err="1"/>
                  <a:t>Fp</a:t>
                </a:r>
                <a:r>
                  <a:rPr lang="en-US" sz="1800" i="1" dirty="0"/>
                  <a:t> &gt; </a:t>
                </a:r>
                <a:r>
                  <a:rPr lang="en-US" sz="1800" i="1" dirty="0" err="1"/>
                  <a:t>Ff</a:t>
                </a:r>
                <a:r>
                  <a:rPr lang="en-US" sz="1800" i="1" dirty="0"/>
                  <a:t> </a:t>
                </a:r>
                <a:endParaRPr lang="en-US" sz="1800" dirty="0"/>
              </a:p>
              <a:p>
                <a:pPr algn="l" rtl="0"/>
                <a:r>
                  <a:rPr lang="en-US" sz="1800" dirty="0"/>
                  <a:t>At the onset of sliding, these two forces are just equal; therefore,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 smtClean="0"/>
                  <a:t> :  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8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800" dirty="0"/>
              </a:p>
              <a:p>
                <a:pPr algn="l" rtl="0"/>
                <a:r>
                  <a:rPr lang="en-US" sz="1800" dirty="0"/>
                  <a:t>Therefore </a:t>
                </a:r>
                <a:r>
                  <a:rPr lang="en-US" sz="1800" i="1" dirty="0"/>
                  <a:t>θ </a:t>
                </a:r>
                <a:r>
                  <a:rPr lang="en-US" sz="1800" dirty="0"/>
                  <a:t>= 31◦.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7" y="1058023"/>
                <a:ext cx="6318914" cy="4195481"/>
              </a:xfrm>
              <a:blipFill rotWithShape="0">
                <a:blip r:embed="rId2"/>
                <a:stretch>
                  <a:fillRect l="-290" t="-872" b="-2950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003" y="1631229"/>
            <a:ext cx="5088663" cy="394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4632"/>
          </a:xfrm>
        </p:spPr>
        <p:txBody>
          <a:bodyPr/>
          <a:lstStyle/>
          <a:p>
            <a:pPr lvl="0" rtl="0"/>
            <a:r>
              <a:rPr lang="en-US" b="1" dirty="0"/>
              <a:t>Dynamic forces: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309968"/>
                <a:ext cx="4040913" cy="520513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Newton's second law:</a:t>
                </a:r>
              </a:p>
              <a:p>
                <a:pPr lvl="0" algn="l" rtl="0"/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309968"/>
                <a:ext cx="4040913" cy="5205132"/>
              </a:xfrm>
              <a:blipFill rotWithShape="0">
                <a:blip r:embed="rId2"/>
                <a:stretch>
                  <a:fillRect l="-603" t="-7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8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1" y="433668"/>
            <a:ext cx="9812339" cy="1400530"/>
          </a:xfrm>
        </p:spPr>
        <p:txBody>
          <a:bodyPr/>
          <a:lstStyle/>
          <a:p>
            <a:pPr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834198"/>
            <a:ext cx="10479088" cy="462375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Accelerations can produce a number of effects such as</a:t>
            </a:r>
          </a:p>
          <a:p>
            <a:pPr marL="0" lvl="0" indent="0" algn="l" rtl="0">
              <a:buNone/>
            </a:pPr>
            <a:r>
              <a:rPr lang="en-US" dirty="0" smtClean="0"/>
              <a:t>1. An </a:t>
            </a:r>
            <a:r>
              <a:rPr lang="en-US" dirty="0"/>
              <a:t>apparent increase or decrease in body weight</a:t>
            </a:r>
          </a:p>
          <a:p>
            <a:pPr marL="0" lvl="0" indent="0" algn="l" rtl="0">
              <a:buNone/>
            </a:pPr>
            <a:r>
              <a:rPr lang="en-US" dirty="0" smtClean="0"/>
              <a:t>2. Change </a:t>
            </a:r>
            <a:r>
              <a:rPr lang="en-US" dirty="0"/>
              <a:t>in internal hydrostatic pressure</a:t>
            </a:r>
          </a:p>
          <a:p>
            <a:pPr marL="0" lvl="0" indent="0" algn="l" rtl="0">
              <a:buNone/>
            </a:pPr>
            <a:r>
              <a:rPr lang="en-US" dirty="0" smtClean="0"/>
              <a:t>3. Distortion </a:t>
            </a:r>
            <a:r>
              <a:rPr lang="en-US" dirty="0"/>
              <a:t>of the elastic tissues of the body</a:t>
            </a:r>
          </a:p>
          <a:p>
            <a:pPr marL="0" lvl="0" indent="0" algn="l" rtl="0">
              <a:buNone/>
            </a:pPr>
            <a:r>
              <a:rPr lang="en-US" dirty="0" smtClean="0"/>
              <a:t>4. The </a:t>
            </a:r>
            <a:r>
              <a:rPr lang="en-US" dirty="0"/>
              <a:t>tendency of solids with different densities suspended in a liquid separate</a:t>
            </a:r>
          </a:p>
        </p:txBody>
      </p:sp>
    </p:spTree>
    <p:extLst>
      <p:ext uri="{BB962C8B-B14F-4D97-AF65-F5344CB8AC3E}">
        <p14:creationId xmlns:p14="http://schemas.microsoft.com/office/powerpoint/2010/main" val="33245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341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CMR10</vt:lpstr>
      <vt:lpstr>Symbol</vt:lpstr>
      <vt:lpstr>Times New Roman</vt:lpstr>
      <vt:lpstr>Wingdings</vt:lpstr>
      <vt:lpstr>Wingdings 3</vt:lpstr>
      <vt:lpstr>Ion</vt:lpstr>
      <vt:lpstr>Chapter 1_3 THE MECHANICS OF THE BODY</vt:lpstr>
      <vt:lpstr>Friction</vt:lpstr>
      <vt:lpstr>PowerPoint Presentation</vt:lpstr>
      <vt:lpstr>PowerPoint Presentation</vt:lpstr>
      <vt:lpstr>The coefficient of fraction</vt:lpstr>
      <vt:lpstr>Example: 1 Acceleration a can be caused by leg muscle force F</vt:lpstr>
      <vt:lpstr>Example 2: Standing at an Incline</vt:lpstr>
      <vt:lpstr>Dynamic forces: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2016-12-15T17:39:33Z</dcterms:created>
  <dcterms:modified xsi:type="dcterms:W3CDTF">2018-12-19T15:29:28Z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